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77" r:id="rId3"/>
    <p:sldId id="266" r:id="rId4"/>
    <p:sldId id="267" r:id="rId5"/>
    <p:sldId id="279" r:id="rId6"/>
    <p:sldId id="276" r:id="rId7"/>
    <p:sldId id="271" r:id="rId8"/>
    <p:sldId id="278" r:id="rId9"/>
    <p:sldId id="273" r:id="rId10"/>
    <p:sldId id="274" r:id="rId11"/>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2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7513" y="0"/>
            <a:ext cx="2982742" cy="465138"/>
          </a:xfrm>
          <a:prstGeom prst="rect">
            <a:avLst/>
          </a:prstGeom>
        </p:spPr>
        <p:txBody>
          <a:bodyPr vert="horz" lIns="91440" tIns="45720" rIns="91440" bIns="45720" rtlCol="0"/>
          <a:lstStyle>
            <a:lvl1pPr algn="r">
              <a:defRPr sz="1200"/>
            </a:lvl1pPr>
          </a:lstStyle>
          <a:p>
            <a:fld id="{2F69FFC1-7F02-4E6F-90CD-58FF684C9F5C}" type="datetimeFigureOut">
              <a:rPr lang="en-US" smtClean="0"/>
              <a:t>11/1/2017</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2982742"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1440" tIns="45720" rIns="91440" bIns="45720" rtlCol="0" anchor="b"/>
          <a:lstStyle>
            <a:lvl1pPr algn="r">
              <a:defRPr sz="1200"/>
            </a:lvl1pPr>
          </a:lstStyle>
          <a:p>
            <a:fld id="{61D52BBF-3637-4D6B-8B43-333ACD9924A5}" type="slidenum">
              <a:rPr lang="en-US" smtClean="0"/>
              <a:t>‹#›</a:t>
            </a:fld>
            <a:endParaRPr lang="en-US" dirty="0"/>
          </a:p>
        </p:txBody>
      </p:sp>
    </p:spTree>
    <p:extLst>
      <p:ext uri="{BB962C8B-B14F-4D97-AF65-F5344CB8AC3E}">
        <p14:creationId xmlns:p14="http://schemas.microsoft.com/office/powerpoint/2010/main" val="1402201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D52BBF-3637-4D6B-8B43-333ACD9924A5}" type="slidenum">
              <a:rPr lang="en-US" smtClean="0"/>
              <a:t>1</a:t>
            </a:fld>
            <a:endParaRPr lang="en-US" dirty="0"/>
          </a:p>
        </p:txBody>
      </p:sp>
    </p:spTree>
    <p:extLst>
      <p:ext uri="{BB962C8B-B14F-4D97-AF65-F5344CB8AC3E}">
        <p14:creationId xmlns:p14="http://schemas.microsoft.com/office/powerpoint/2010/main" val="2875938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D52BBF-3637-4D6B-8B43-333ACD9924A5}" type="slidenum">
              <a:rPr lang="en-US" smtClean="0"/>
              <a:t>3</a:t>
            </a:fld>
            <a:endParaRPr lang="en-US" dirty="0"/>
          </a:p>
        </p:txBody>
      </p:sp>
    </p:spTree>
    <p:extLst>
      <p:ext uri="{BB962C8B-B14F-4D97-AF65-F5344CB8AC3E}">
        <p14:creationId xmlns:p14="http://schemas.microsoft.com/office/powerpoint/2010/main" val="285734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D52BBF-3637-4D6B-8B43-333ACD9924A5}" type="slidenum">
              <a:rPr lang="en-US" smtClean="0"/>
              <a:t>4</a:t>
            </a:fld>
            <a:endParaRPr lang="en-US" dirty="0"/>
          </a:p>
        </p:txBody>
      </p:sp>
    </p:spTree>
    <p:extLst>
      <p:ext uri="{BB962C8B-B14F-4D97-AF65-F5344CB8AC3E}">
        <p14:creationId xmlns:p14="http://schemas.microsoft.com/office/powerpoint/2010/main" val="1781798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D52BBF-3637-4D6B-8B43-333ACD9924A5}" type="slidenum">
              <a:rPr lang="en-US" smtClean="0"/>
              <a:t>6</a:t>
            </a:fld>
            <a:endParaRPr lang="en-US" dirty="0"/>
          </a:p>
        </p:txBody>
      </p:sp>
    </p:spTree>
    <p:extLst>
      <p:ext uri="{BB962C8B-B14F-4D97-AF65-F5344CB8AC3E}">
        <p14:creationId xmlns:p14="http://schemas.microsoft.com/office/powerpoint/2010/main" val="212072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D52BBF-3637-4D6B-8B43-333ACD9924A5}" type="slidenum">
              <a:rPr lang="en-US" smtClean="0"/>
              <a:t>7</a:t>
            </a:fld>
            <a:endParaRPr lang="en-US" dirty="0"/>
          </a:p>
        </p:txBody>
      </p:sp>
    </p:spTree>
    <p:extLst>
      <p:ext uri="{BB962C8B-B14F-4D97-AF65-F5344CB8AC3E}">
        <p14:creationId xmlns:p14="http://schemas.microsoft.com/office/powerpoint/2010/main" val="4260997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D52BBF-3637-4D6B-8B43-333ACD9924A5}" type="slidenum">
              <a:rPr lang="en-US" smtClean="0"/>
              <a:t>9</a:t>
            </a:fld>
            <a:endParaRPr lang="en-US" dirty="0"/>
          </a:p>
        </p:txBody>
      </p:sp>
    </p:spTree>
    <p:extLst>
      <p:ext uri="{BB962C8B-B14F-4D97-AF65-F5344CB8AC3E}">
        <p14:creationId xmlns:p14="http://schemas.microsoft.com/office/powerpoint/2010/main" val="18200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D52BBF-3637-4D6B-8B43-333ACD9924A5}" type="slidenum">
              <a:rPr lang="en-US" smtClean="0"/>
              <a:t>10</a:t>
            </a:fld>
            <a:endParaRPr lang="en-US" dirty="0"/>
          </a:p>
        </p:txBody>
      </p:sp>
    </p:spTree>
    <p:extLst>
      <p:ext uri="{BB962C8B-B14F-4D97-AF65-F5344CB8AC3E}">
        <p14:creationId xmlns:p14="http://schemas.microsoft.com/office/powerpoint/2010/main" val="3467366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8B5B23DA-F984-4D61-8205-D56FDAFAFE28}" type="datetimeFigureOut">
              <a:rPr lang="en-US" smtClean="0"/>
              <a:t>11/1/2017</a:t>
            </a:fld>
            <a:endParaRPr lang="en-US" dirty="0"/>
          </a:p>
        </p:txBody>
      </p:sp>
      <p:sp>
        <p:nvSpPr>
          <p:cNvPr id="5" name="Footer Placeholder 4"/>
          <p:cNvSpPr>
            <a:spLocks noGrp="1"/>
          </p:cNvSpPr>
          <p:nvPr>
            <p:ph type="ftr" sz="quarter" idx="11"/>
          </p:nvPr>
        </p:nvSpPr>
        <p:spPr>
          <a:xfrm>
            <a:off x="914400" y="4323846"/>
            <a:ext cx="4880610" cy="365125"/>
          </a:xfrm>
        </p:spPr>
        <p:txBody>
          <a:bodyPr/>
          <a:lstStyle/>
          <a:p>
            <a:endParaRPr lang="en-US" dirty="0"/>
          </a:p>
        </p:txBody>
      </p:sp>
      <p:sp>
        <p:nvSpPr>
          <p:cNvPr id="6" name="Slide Number Placeholder 5"/>
          <p:cNvSpPr>
            <a:spLocks noGrp="1"/>
          </p:cNvSpPr>
          <p:nvPr>
            <p:ph type="sldNum" sz="quarter" idx="12"/>
          </p:nvPr>
        </p:nvSpPr>
        <p:spPr>
          <a:xfrm>
            <a:off x="6057900" y="1430867"/>
            <a:ext cx="2171700" cy="365125"/>
          </a:xfrm>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3016726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1944742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8B5B23DA-F984-4D61-8205-D56FDAFAFE28}" type="datetimeFigureOut">
              <a:rPr lang="en-US" smtClean="0"/>
              <a:t>11/1/2017</a:t>
            </a:fld>
            <a:endParaRPr lang="en-US" dirty="0"/>
          </a:p>
        </p:txBody>
      </p:sp>
      <p:sp>
        <p:nvSpPr>
          <p:cNvPr id="6" name="Footer Placeholder 5"/>
          <p:cNvSpPr>
            <a:spLocks noGrp="1"/>
          </p:cNvSpPr>
          <p:nvPr>
            <p:ph type="ftr" sz="quarter" idx="11"/>
          </p:nvPr>
        </p:nvSpPr>
        <p:spPr>
          <a:xfrm>
            <a:off x="594360" y="381001"/>
            <a:ext cx="4830656" cy="365125"/>
          </a:xfrm>
        </p:spPr>
        <p:txBody>
          <a:bodyPr/>
          <a:lstStyle/>
          <a:p>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3854177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8B5B23DA-F984-4D61-8205-D56FDAFAFE28}" type="datetimeFigureOut">
              <a:rPr lang="en-US" smtClean="0"/>
              <a:t>11/1/2017</a:t>
            </a:fld>
            <a:endParaRPr lang="en-US" dirty="0"/>
          </a:p>
        </p:txBody>
      </p:sp>
      <p:sp>
        <p:nvSpPr>
          <p:cNvPr id="6" name="Footer Placeholder 5"/>
          <p:cNvSpPr>
            <a:spLocks noGrp="1"/>
          </p:cNvSpPr>
          <p:nvPr>
            <p:ph type="ftr" sz="quarter" idx="11"/>
          </p:nvPr>
        </p:nvSpPr>
        <p:spPr>
          <a:xfrm>
            <a:off x="594360" y="379438"/>
            <a:ext cx="4830656" cy="365125"/>
          </a:xfrm>
        </p:spPr>
        <p:txBody>
          <a:bodyPr/>
          <a:lstStyle/>
          <a:p>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fld id="{A299EE40-17FF-4FFB-9C02-E74A9D0FADD7}" type="slidenum">
              <a:rPr lang="en-US" smtClean="0"/>
              <a:t>‹#›</a:t>
            </a:fld>
            <a:endParaRPr lang="en-US" dirty="0"/>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079440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8B5B23DA-F984-4D61-8205-D56FDAFAFE28}" type="datetimeFigureOut">
              <a:rPr lang="en-US" smtClean="0"/>
              <a:t>11/1/2017</a:t>
            </a:fld>
            <a:endParaRPr lang="en-US" dirty="0"/>
          </a:p>
        </p:txBody>
      </p:sp>
      <p:sp>
        <p:nvSpPr>
          <p:cNvPr id="6" name="Footer Placeholder 5"/>
          <p:cNvSpPr>
            <a:spLocks noGrp="1"/>
          </p:cNvSpPr>
          <p:nvPr>
            <p:ph type="ftr" sz="quarter" idx="11"/>
          </p:nvPr>
        </p:nvSpPr>
        <p:spPr>
          <a:xfrm>
            <a:off x="594360" y="378884"/>
            <a:ext cx="4830656" cy="365125"/>
          </a:xfrm>
        </p:spPr>
        <p:txBody>
          <a:bodyPr/>
          <a:lstStyle/>
          <a:p>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720221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1301057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7268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2169758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8B5B23DA-F984-4D61-8205-D56FDAFAFE28}" type="datetimeFigureOut">
              <a:rPr lang="en-US" smtClean="0"/>
              <a:t>11/1/2017</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endParaRPr lang="en-US" dirty="0"/>
          </a:p>
        </p:txBody>
      </p:sp>
      <p:sp>
        <p:nvSpPr>
          <p:cNvPr id="6" name="Slide Number Placeholder 5"/>
          <p:cNvSpPr>
            <a:spLocks noGrp="1"/>
          </p:cNvSpPr>
          <p:nvPr>
            <p:ph type="sldNum" sz="quarter" idx="12"/>
          </p:nvPr>
        </p:nvSpPr>
        <p:spPr>
          <a:xfrm>
            <a:off x="7882466" y="381001"/>
            <a:ext cx="667174" cy="365125"/>
          </a:xfrm>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864991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51594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8B5B23DA-F984-4D61-8205-D56FDAFAFE28}" type="datetimeFigureOut">
              <a:rPr lang="en-US" smtClean="0"/>
              <a:t>11/1/2017</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endParaRPr lang="en-US" dirty="0"/>
          </a:p>
        </p:txBody>
      </p:sp>
      <p:sp>
        <p:nvSpPr>
          <p:cNvPr id="6" name="Slide Number Placeholder 5"/>
          <p:cNvSpPr>
            <a:spLocks noGrp="1"/>
          </p:cNvSpPr>
          <p:nvPr>
            <p:ph type="sldNum" sz="quarter" idx="12"/>
          </p:nvPr>
        </p:nvSpPr>
        <p:spPr>
          <a:xfrm>
            <a:off x="7882466" y="381001"/>
            <a:ext cx="667173" cy="365125"/>
          </a:xfrm>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2800521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253842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1617365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1334632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20776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4110836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5B23DA-F984-4D61-8205-D56FDAFAFE28}" type="datetimeFigureOut">
              <a:rPr lang="en-US" smtClean="0"/>
              <a:t>11/1/2017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99EE40-17FF-4FFB-9C02-E74A9D0FADD7}" type="slidenum">
              <a:rPr lang="en-US" smtClean="0"/>
              <a:t>‹#›</a:t>
            </a:fld>
            <a:endParaRPr lang="en-US" dirty="0"/>
          </a:p>
        </p:txBody>
      </p:sp>
    </p:spTree>
    <p:extLst>
      <p:ext uri="{BB962C8B-B14F-4D97-AF65-F5344CB8AC3E}">
        <p14:creationId xmlns:p14="http://schemas.microsoft.com/office/powerpoint/2010/main" val="1617055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B5B23DA-F984-4D61-8205-D56FDAFAFE28}" type="datetimeFigureOut">
              <a:rPr lang="en-US" smtClean="0"/>
              <a:t>11/1/2017</a:t>
            </a:fld>
            <a:endParaRPr lang="en-US" dirty="0"/>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299EE40-17FF-4FFB-9C02-E74A9D0FADD7}" type="slidenum">
              <a:rPr lang="en-US" smtClean="0"/>
              <a:t>‹#›</a:t>
            </a:fld>
            <a:endParaRPr lang="en-US" dirty="0"/>
          </a:p>
        </p:txBody>
      </p:sp>
    </p:spTree>
    <p:extLst>
      <p:ext uri="{BB962C8B-B14F-4D97-AF65-F5344CB8AC3E}">
        <p14:creationId xmlns:p14="http://schemas.microsoft.com/office/powerpoint/2010/main" val="155132943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219200"/>
            <a:ext cx="8001000" cy="2409301"/>
          </a:xfrm>
        </p:spPr>
        <p:txBody>
          <a:bodyPr>
            <a:normAutofit fontScale="90000"/>
          </a:bodyPr>
          <a:lstStyle/>
          <a:p>
            <a:r>
              <a:rPr lang="en-US" dirty="0"/>
              <a:t>neighbor network of northern nevada (n⁴)</a:t>
            </a:r>
          </a:p>
        </p:txBody>
      </p:sp>
      <p:sp>
        <p:nvSpPr>
          <p:cNvPr id="3" name="Subtitle 2"/>
          <p:cNvSpPr>
            <a:spLocks noGrp="1"/>
          </p:cNvSpPr>
          <p:nvPr>
            <p:ph type="subTitle" idx="1"/>
          </p:nvPr>
        </p:nvSpPr>
        <p:spPr>
          <a:xfrm>
            <a:off x="2133600" y="5519592"/>
            <a:ext cx="2971800" cy="685800"/>
          </a:xfrm>
        </p:spPr>
        <p:txBody>
          <a:bodyPr/>
          <a:lstStyle/>
          <a:p>
            <a:pPr algn="ctr"/>
            <a:r>
              <a:rPr lang="en-US" dirty="0">
                <a:latin typeface="Eras Bold ITC" panose="020B0907030504020204" pitchFamily="34" charset="0"/>
              </a:rPr>
              <a:t>Link </a:t>
            </a:r>
            <a:r>
              <a:rPr lang="en-US" dirty="0">
                <a:latin typeface="Eras Bold ITC"/>
              </a:rPr>
              <a:t>· support · grow</a:t>
            </a:r>
            <a:endParaRPr lang="en-US" dirty="0"/>
          </a:p>
        </p:txBody>
      </p:sp>
      <p:sp>
        <p:nvSpPr>
          <p:cNvPr id="4" name="TextBox 3"/>
          <p:cNvSpPr txBox="1"/>
          <p:nvPr/>
        </p:nvSpPr>
        <p:spPr>
          <a:xfrm>
            <a:off x="4419600" y="4038600"/>
            <a:ext cx="3886200" cy="923330"/>
          </a:xfrm>
          <a:prstGeom prst="rect">
            <a:avLst/>
          </a:prstGeom>
          <a:noFill/>
        </p:spPr>
        <p:txBody>
          <a:bodyPr wrap="square" rtlCol="0">
            <a:spAutoFit/>
          </a:bodyPr>
          <a:lstStyle/>
          <a:p>
            <a:r>
              <a:rPr lang="en-US" dirty="0"/>
              <a:t>Presented by:</a:t>
            </a:r>
          </a:p>
          <a:p>
            <a:r>
              <a:rPr lang="en-US" dirty="0"/>
              <a:t>Amy Dewitt-Smith, MPA</a:t>
            </a:r>
          </a:p>
          <a:p>
            <a:r>
              <a:rPr lang="en-US" dirty="0"/>
              <a:t>Executive Director</a:t>
            </a:r>
          </a:p>
        </p:txBody>
      </p:sp>
      <p:pic>
        <p:nvPicPr>
          <p:cNvPr id="6" name="Picture 5">
            <a:extLst>
              <a:ext uri="{FF2B5EF4-FFF2-40B4-BE49-F238E27FC236}">
                <a16:creationId xmlns:a16="http://schemas.microsoft.com/office/drawing/2014/main" id="{C867FF50-D9FC-44EC-ACDF-56A903A8A5A8}"/>
              </a:ext>
            </a:extLst>
          </p:cNvPr>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381000" y="4648200"/>
            <a:ext cx="1857375" cy="1857375"/>
          </a:xfrm>
          <a:prstGeom prst="rect">
            <a:avLst/>
          </a:prstGeom>
          <a:effectLst>
            <a:softEdge rad="127000"/>
          </a:effectLst>
        </p:spPr>
      </p:pic>
    </p:spTree>
    <p:extLst>
      <p:ext uri="{BB962C8B-B14F-4D97-AF65-F5344CB8AC3E}">
        <p14:creationId xmlns:p14="http://schemas.microsoft.com/office/powerpoint/2010/main" val="1201553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Questions &amp; Feedback</a:t>
            </a:r>
          </a:p>
        </p:txBody>
      </p:sp>
      <p:sp>
        <p:nvSpPr>
          <p:cNvPr id="4" name="Content Placeholder 3">
            <a:extLst>
              <a:ext uri="{FF2B5EF4-FFF2-40B4-BE49-F238E27FC236}">
                <a16:creationId xmlns:a16="http://schemas.microsoft.com/office/drawing/2014/main" id="{5D206127-C867-43DD-B794-03F08AD7571F}"/>
              </a:ext>
            </a:extLst>
          </p:cNvPr>
          <p:cNvSpPr>
            <a:spLocks noGrp="1"/>
          </p:cNvSpPr>
          <p:nvPr>
            <p:ph idx="1"/>
          </p:nvPr>
        </p:nvSpPr>
        <p:spPr/>
        <p:txBody>
          <a:bodyPr>
            <a:noAutofit/>
          </a:bodyPr>
          <a:lstStyle/>
          <a:p>
            <a:r>
              <a:rPr lang="en-US" sz="2400" dirty="0"/>
              <a:t>What approaches would you suggest to connect elders in our community?</a:t>
            </a:r>
          </a:p>
          <a:p>
            <a:r>
              <a:rPr lang="en-US" sz="2400" dirty="0"/>
              <a:t>What are the most requested services for elders?</a:t>
            </a:r>
          </a:p>
          <a:p>
            <a:r>
              <a:rPr lang="en-US" sz="2400" dirty="0"/>
              <a:t>What are the greatest gifts elders provide to others in our community?</a:t>
            </a:r>
          </a:p>
          <a:p>
            <a:r>
              <a:rPr lang="en-US" sz="2400" dirty="0"/>
              <a:t>What can N4 learn by connecting with elders, and how can we best go about this as an organization?</a:t>
            </a:r>
          </a:p>
          <a:p>
            <a:r>
              <a:rPr lang="en-US" sz="2400" dirty="0"/>
              <a:t>What is your favorite community resource?</a:t>
            </a:r>
          </a:p>
          <a:p>
            <a:r>
              <a:rPr lang="en-US" sz="2400" dirty="0"/>
              <a:t>Other questions or feedback?</a:t>
            </a:r>
          </a:p>
        </p:txBody>
      </p:sp>
    </p:spTree>
    <p:extLst>
      <p:ext uri="{BB962C8B-B14F-4D97-AF65-F5344CB8AC3E}">
        <p14:creationId xmlns:p14="http://schemas.microsoft.com/office/powerpoint/2010/main" val="2766864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Innovation in northern Nevada</a:t>
            </a:r>
          </a:p>
        </p:txBody>
      </p:sp>
      <p:sp>
        <p:nvSpPr>
          <p:cNvPr id="3" name="Content Placeholder 2"/>
          <p:cNvSpPr>
            <a:spLocks noGrp="1"/>
          </p:cNvSpPr>
          <p:nvPr>
            <p:ph idx="1"/>
          </p:nvPr>
        </p:nvSpPr>
        <p:spPr>
          <a:xfrm>
            <a:off x="608215" y="2667000"/>
            <a:ext cx="7955280" cy="4069080"/>
          </a:xfrm>
        </p:spPr>
        <p:txBody>
          <a:bodyPr>
            <a:normAutofit/>
          </a:bodyPr>
          <a:lstStyle/>
          <a:p>
            <a:pPr>
              <a:buFont typeface="Arial" panose="020B0604020202020204" pitchFamily="34" charset="0"/>
              <a:buChar char="•"/>
            </a:pPr>
            <a:r>
              <a:rPr lang="en-US" sz="2000" dirty="0"/>
              <a:t>New charitable 501(c)3 nonprofit organization located inside the Northern Nevada Center for Independent Living (NNCIL)</a:t>
            </a:r>
          </a:p>
          <a:p>
            <a:pPr>
              <a:buFont typeface="Arial" panose="020B0604020202020204" pitchFamily="34" charset="0"/>
              <a:buChar char="•"/>
            </a:pPr>
            <a:r>
              <a:rPr lang="en-US" sz="2000" dirty="0"/>
              <a:t>Programs designed to build social capital</a:t>
            </a:r>
          </a:p>
          <a:p>
            <a:pPr>
              <a:buFont typeface="Arial" panose="020B0604020202020204" pitchFamily="34" charset="0"/>
              <a:buChar char="•"/>
            </a:pPr>
            <a:r>
              <a:rPr lang="en-US" sz="2000" dirty="0"/>
              <a:t>Not only about leading people to more services, but leading people to more people!</a:t>
            </a:r>
          </a:p>
          <a:p>
            <a:pPr>
              <a:buFont typeface="Arial" panose="020B0604020202020204" pitchFamily="34" charset="0"/>
              <a:buChar char="•"/>
            </a:pPr>
            <a:r>
              <a:rPr lang="en-US" sz="2000" dirty="0"/>
              <a:t>Fully inclusive programs</a:t>
            </a:r>
          </a:p>
          <a:p>
            <a:pPr>
              <a:buFont typeface="Arial" panose="020B0604020202020204" pitchFamily="34" charset="0"/>
              <a:buChar char="•"/>
            </a:pPr>
            <a:r>
              <a:rPr lang="en-US" sz="2000" dirty="0"/>
              <a:t>Aim to have a membership that is representative of the people living in Northern Nevada</a:t>
            </a:r>
          </a:p>
          <a:p>
            <a:pPr>
              <a:buFont typeface="Arial" panose="020B0604020202020204" pitchFamily="34" charset="0"/>
              <a:buChar char="•"/>
            </a:pPr>
            <a:r>
              <a:rPr lang="en-US" sz="2000" dirty="0"/>
              <a:t>Core values blend the senior village movement with time banking</a:t>
            </a:r>
          </a:p>
        </p:txBody>
      </p:sp>
    </p:spTree>
    <p:extLst>
      <p:ext uri="{BB962C8B-B14F-4D97-AF65-F5344CB8AC3E}">
        <p14:creationId xmlns:p14="http://schemas.microsoft.com/office/powerpoint/2010/main" val="797097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“village” defined</a:t>
            </a:r>
          </a:p>
        </p:txBody>
      </p:sp>
      <p:sp>
        <p:nvSpPr>
          <p:cNvPr id="3" name="Content Placeholder 2"/>
          <p:cNvSpPr>
            <a:spLocks noGrp="1"/>
          </p:cNvSpPr>
          <p:nvPr>
            <p:ph idx="1"/>
          </p:nvPr>
        </p:nvSpPr>
        <p:spPr>
          <a:xfrm>
            <a:off x="838200" y="2073565"/>
            <a:ext cx="7520940" cy="4403435"/>
          </a:xfrm>
        </p:spPr>
        <p:txBody>
          <a:bodyPr>
            <a:noAutofit/>
          </a:bodyPr>
          <a:lstStyle/>
          <a:p>
            <a:pPr>
              <a:buFont typeface="Arial" panose="020B0604020202020204" pitchFamily="34" charset="0"/>
              <a:buChar char="•"/>
            </a:pPr>
            <a:r>
              <a:rPr lang="en-US" sz="2000" dirty="0"/>
              <a:t>Membership-driven, grassroots organizations</a:t>
            </a:r>
          </a:p>
          <a:p>
            <a:pPr>
              <a:buFont typeface="Arial" panose="020B0604020202020204" pitchFamily="34" charset="0"/>
              <a:buChar char="•"/>
            </a:pPr>
            <a:r>
              <a:rPr lang="en-US" sz="2000" dirty="0"/>
              <a:t>Ran by volunteers and paid staff</a:t>
            </a:r>
          </a:p>
          <a:p>
            <a:pPr>
              <a:buFont typeface="Arial" panose="020B0604020202020204" pitchFamily="34" charset="0"/>
              <a:buChar char="•"/>
            </a:pPr>
            <a:r>
              <a:rPr lang="en-US" sz="2000" dirty="0"/>
              <a:t>Coordinate access to services including transportation, inspiring health and wellness programs, home repairs, and social activities</a:t>
            </a:r>
          </a:p>
          <a:p>
            <a:pPr>
              <a:buFont typeface="Arial" panose="020B0604020202020204" pitchFamily="34" charset="0"/>
              <a:buChar char="•"/>
            </a:pPr>
            <a:r>
              <a:rPr lang="en-US" sz="2000" dirty="0"/>
              <a:t>Wide range of village models; anywhere from I&amp;R to elite concierge services</a:t>
            </a:r>
          </a:p>
          <a:p>
            <a:pPr>
              <a:buFont typeface="Arial" panose="020B0604020202020204" pitchFamily="34" charset="0"/>
              <a:buChar char="•"/>
            </a:pPr>
            <a:r>
              <a:rPr lang="en-US" sz="2000" dirty="0"/>
              <a:t>Networking culture of sharing resources – business development (Village to Village Network)</a:t>
            </a:r>
          </a:p>
          <a:p>
            <a:pPr>
              <a:buFont typeface="Arial" panose="020B0604020202020204" pitchFamily="34" charset="0"/>
              <a:buChar char="•"/>
            </a:pPr>
            <a:r>
              <a:rPr lang="en-US" sz="2000" dirty="0"/>
              <a:t>Over 200 villages are operating across the country, in Australia, and the Netherlands.  150 additional villages are currently in development.</a:t>
            </a:r>
          </a:p>
        </p:txBody>
      </p:sp>
    </p:spTree>
    <p:extLst>
      <p:ext uri="{BB962C8B-B14F-4D97-AF65-F5344CB8AC3E}">
        <p14:creationId xmlns:p14="http://schemas.microsoft.com/office/powerpoint/2010/main" val="2668268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banking</a:t>
            </a:r>
          </a:p>
        </p:txBody>
      </p:sp>
      <p:sp>
        <p:nvSpPr>
          <p:cNvPr id="3" name="Content Placeholder 2"/>
          <p:cNvSpPr>
            <a:spLocks noGrp="1"/>
          </p:cNvSpPr>
          <p:nvPr>
            <p:ph idx="1"/>
          </p:nvPr>
        </p:nvSpPr>
        <p:spPr>
          <a:xfrm>
            <a:off x="594360" y="2209800"/>
            <a:ext cx="7955280" cy="4069080"/>
          </a:xfrm>
        </p:spPr>
        <p:txBody>
          <a:bodyPr>
            <a:noAutofit/>
          </a:bodyPr>
          <a:lstStyle/>
          <a:p>
            <a:r>
              <a:rPr lang="en-US" sz="2400" dirty="0"/>
              <a:t>A time bank is a reciprocity-based work trading system in which hours are the currency. With time banking, a person with one skill set can bank and trade hours of work for equal hours of work in another skill set instead of paying or being paid for services.</a:t>
            </a:r>
          </a:p>
          <a:p>
            <a:pPr>
              <a:buFont typeface="Arial" panose="020B0604020202020204" pitchFamily="34" charset="0"/>
              <a:buChar char="•"/>
            </a:pPr>
            <a:r>
              <a:rPr lang="en-US" sz="2400" dirty="0"/>
              <a:t>Developed in 1980 by Edgar Cahn, an American professor of Law, to address unfulfilled societal needs in the wake of cuts to social programs during the Reagan administration. Cahn said he created the system as a way to reward “decency, caring and a passion for justice.”</a:t>
            </a:r>
          </a:p>
        </p:txBody>
      </p:sp>
    </p:spTree>
    <p:extLst>
      <p:ext uri="{BB962C8B-B14F-4D97-AF65-F5344CB8AC3E}">
        <p14:creationId xmlns:p14="http://schemas.microsoft.com/office/powerpoint/2010/main" val="4092434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1">
            <a:extLst>
              <a:ext uri="{FF2B5EF4-FFF2-40B4-BE49-F238E27FC236}">
                <a16:creationId xmlns:a16="http://schemas.microsoft.com/office/drawing/2014/main" id="{2770B5F4-AED0-4A3A-859D-B6239ED38A3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52" y="643464"/>
            <a:ext cx="8178896" cy="5571072"/>
          </a:xfrm>
          <a:prstGeom prst="roundRect">
            <a:avLst>
              <a:gd name="adj" fmla="val 2403"/>
            </a:avLst>
          </a:prstGeom>
          <a:solidFill>
            <a:srgbClr val="FFFFF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F0BC163-072A-4F6B-8750-D77BF219424A}"/>
              </a:ext>
            </a:extLst>
          </p:cNvPr>
          <p:cNvPicPr>
            <a:picLocks noChangeAspect="1"/>
          </p:cNvPicPr>
          <p:nvPr/>
        </p:nvPicPr>
        <p:blipFill>
          <a:blip r:embed="rId2"/>
          <a:stretch>
            <a:fillRect/>
          </a:stretch>
        </p:blipFill>
        <p:spPr>
          <a:xfrm>
            <a:off x="1047749" y="1219200"/>
            <a:ext cx="7048502" cy="4419600"/>
          </a:xfrm>
          <a:prstGeom prst="rect">
            <a:avLst/>
          </a:prstGeom>
          <a:ln w="31750" cap="sq">
            <a:noFill/>
            <a:miter lim="800000"/>
          </a:ln>
        </p:spPr>
      </p:pic>
    </p:spTree>
    <p:extLst>
      <p:ext uri="{BB962C8B-B14F-4D97-AF65-F5344CB8AC3E}">
        <p14:creationId xmlns:p14="http://schemas.microsoft.com/office/powerpoint/2010/main" val="2766360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7520940" cy="701040"/>
          </a:xfrm>
        </p:spPr>
        <p:txBody>
          <a:bodyPr>
            <a:noAutofit/>
          </a:bodyPr>
          <a:lstStyle/>
          <a:p>
            <a:r>
              <a:rPr lang="en-US" sz="2800" dirty="0"/>
              <a:t>Asset-based community development (abcd)</a:t>
            </a:r>
          </a:p>
        </p:txBody>
      </p:sp>
      <p:sp>
        <p:nvSpPr>
          <p:cNvPr id="3" name="Content Placeholder 2"/>
          <p:cNvSpPr>
            <a:spLocks noGrp="1"/>
          </p:cNvSpPr>
          <p:nvPr>
            <p:ph idx="1"/>
          </p:nvPr>
        </p:nvSpPr>
        <p:spPr>
          <a:xfrm>
            <a:off x="685800" y="2514600"/>
            <a:ext cx="7955280" cy="4069080"/>
          </a:xfrm>
        </p:spPr>
        <p:txBody>
          <a:bodyPr>
            <a:normAutofit/>
          </a:bodyPr>
          <a:lstStyle/>
          <a:p>
            <a:pPr>
              <a:buFont typeface="Arial" panose="020B0604020202020204" pitchFamily="34" charset="0"/>
              <a:buChar char="•"/>
            </a:pPr>
            <a:r>
              <a:rPr lang="en-US" sz="2400" dirty="0"/>
              <a:t>Relationship building for a collective purpose - a path to organize people in a community in order to act together for the common good</a:t>
            </a:r>
          </a:p>
          <a:p>
            <a:pPr>
              <a:buFont typeface="Arial" panose="020B0604020202020204" pitchFamily="34" charset="0"/>
              <a:buChar char="•"/>
            </a:pPr>
            <a:r>
              <a:rPr lang="en-US" sz="2400" dirty="0"/>
              <a:t>Discover local community assets</a:t>
            </a:r>
          </a:p>
          <a:p>
            <a:pPr>
              <a:buFont typeface="Arial" panose="020B0604020202020204" pitchFamily="34" charset="0"/>
              <a:buChar char="•"/>
            </a:pPr>
            <a:r>
              <a:rPr lang="en-US" sz="2400" dirty="0"/>
              <a:t>“Practices &amp; Principles” for mobilizing a community to move into action with residents at the center</a:t>
            </a:r>
          </a:p>
          <a:p>
            <a:pPr marL="0" indent="0"/>
            <a:endParaRPr lang="en-US" sz="2400" dirty="0"/>
          </a:p>
          <a:p>
            <a:pPr marL="0" indent="0" algn="ctr">
              <a:buNone/>
            </a:pPr>
            <a:r>
              <a:rPr lang="en-US" sz="2400" b="1" i="1" dirty="0"/>
              <a:t>Every community is a place filled with gifts to be given and care to be discovered</a:t>
            </a:r>
            <a:r>
              <a:rPr lang="en-US" b="1" i="1" dirty="0"/>
              <a:t>.</a:t>
            </a:r>
          </a:p>
        </p:txBody>
      </p:sp>
    </p:spTree>
    <p:extLst>
      <p:ext uri="{BB962C8B-B14F-4D97-AF65-F5344CB8AC3E}">
        <p14:creationId xmlns:p14="http://schemas.microsoft.com/office/powerpoint/2010/main" val="3753990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520940" cy="243840"/>
          </a:xfrm>
        </p:spPr>
        <p:txBody>
          <a:bodyPr>
            <a:normAutofit fontScale="90000"/>
          </a:bodyPr>
          <a:lstStyle/>
          <a:p>
            <a:r>
              <a:rPr lang="en-US" dirty="0"/>
              <a:t>N⁴ programs</a:t>
            </a:r>
          </a:p>
        </p:txBody>
      </p:sp>
      <p:sp>
        <p:nvSpPr>
          <p:cNvPr id="3" name="Content Placeholder 2"/>
          <p:cNvSpPr>
            <a:spLocks noGrp="1"/>
          </p:cNvSpPr>
          <p:nvPr>
            <p:ph idx="1"/>
          </p:nvPr>
        </p:nvSpPr>
        <p:spPr>
          <a:xfrm>
            <a:off x="838200" y="2057400"/>
            <a:ext cx="7520940" cy="4343400"/>
          </a:xfrm>
        </p:spPr>
        <p:txBody>
          <a:bodyPr>
            <a:noAutofit/>
          </a:bodyPr>
          <a:lstStyle/>
          <a:p>
            <a:pPr>
              <a:buFont typeface="Arial" panose="020B0604020202020204" pitchFamily="34" charset="0"/>
              <a:buChar char="•"/>
            </a:pPr>
            <a:r>
              <a:rPr lang="en-US" sz="3200" dirty="0"/>
              <a:t>Time Exchange</a:t>
            </a:r>
          </a:p>
          <a:p>
            <a:pPr>
              <a:buFont typeface="Arial" panose="020B0604020202020204" pitchFamily="34" charset="0"/>
              <a:buChar char="•"/>
            </a:pPr>
            <a:r>
              <a:rPr lang="en-US" sz="3200" dirty="0"/>
              <a:t>Volunteer Program</a:t>
            </a:r>
          </a:p>
          <a:p>
            <a:pPr>
              <a:buFont typeface="Arial" panose="020B0604020202020204" pitchFamily="34" charset="0"/>
              <a:buChar char="•"/>
            </a:pPr>
            <a:r>
              <a:rPr lang="en-US" sz="3200" dirty="0"/>
              <a:t>Information &amp; Referral</a:t>
            </a:r>
          </a:p>
          <a:p>
            <a:pPr>
              <a:buFont typeface="Arial" panose="020B0604020202020204" pitchFamily="34" charset="0"/>
              <a:buChar char="•"/>
            </a:pPr>
            <a:r>
              <a:rPr lang="en-US" sz="3200" dirty="0"/>
              <a:t>Social &amp; Recreational Opportunities</a:t>
            </a:r>
          </a:p>
          <a:p>
            <a:pPr>
              <a:buFont typeface="Arial" panose="020B0604020202020204" pitchFamily="34" charset="0"/>
              <a:buChar char="•"/>
            </a:pPr>
            <a:r>
              <a:rPr lang="en-US" sz="3200" i="1" dirty="0"/>
              <a:t>Coming January 2018</a:t>
            </a:r>
            <a:r>
              <a:rPr lang="en-US" sz="3200" dirty="0"/>
              <a:t>…  Community Care Program</a:t>
            </a:r>
          </a:p>
        </p:txBody>
      </p:sp>
    </p:spTree>
    <p:extLst>
      <p:ext uri="{BB962C8B-B14F-4D97-AF65-F5344CB8AC3E}">
        <p14:creationId xmlns:p14="http://schemas.microsoft.com/office/powerpoint/2010/main" val="213558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Anyone can join!</a:t>
            </a:r>
          </a:p>
        </p:txBody>
      </p:sp>
      <p:sp>
        <p:nvSpPr>
          <p:cNvPr id="3" name="Content Placeholder 2"/>
          <p:cNvSpPr>
            <a:spLocks noGrp="1"/>
          </p:cNvSpPr>
          <p:nvPr>
            <p:ph idx="1"/>
          </p:nvPr>
        </p:nvSpPr>
        <p:spPr>
          <a:xfrm>
            <a:off x="914400" y="2057401"/>
            <a:ext cx="7520940" cy="4004772"/>
          </a:xfrm>
        </p:spPr>
        <p:txBody>
          <a:bodyPr>
            <a:noAutofit/>
          </a:bodyPr>
          <a:lstStyle/>
          <a:p>
            <a:pPr>
              <a:buFont typeface="Arial" panose="020B0604020202020204" pitchFamily="34" charset="0"/>
              <a:buChar char="•"/>
            </a:pPr>
            <a:r>
              <a:rPr lang="en-US" sz="2000" dirty="0"/>
              <a:t>Submit a join form at www.neighbornv.org</a:t>
            </a:r>
          </a:p>
          <a:p>
            <a:pPr>
              <a:buFont typeface="Arial" panose="020B0604020202020204" pitchFamily="34" charset="0"/>
              <a:buChar char="•"/>
            </a:pPr>
            <a:r>
              <a:rPr lang="en-US" sz="2000" dirty="0"/>
              <a:t>Application process includes references and criminal background check for all members; proof of vehicle insurance and registration for members providing transportation services</a:t>
            </a:r>
          </a:p>
          <a:p>
            <a:pPr>
              <a:buFont typeface="Arial" panose="020B0604020202020204" pitchFamily="34" charset="0"/>
              <a:buChar char="•"/>
            </a:pPr>
            <a:r>
              <a:rPr lang="en-US" sz="2000" dirty="0"/>
              <a:t>Orientation reviews core values of N4 and training on time exchange software</a:t>
            </a:r>
          </a:p>
          <a:p>
            <a:pPr>
              <a:buFont typeface="Arial" panose="020B0604020202020204" pitchFamily="34" charset="0"/>
              <a:buChar char="•"/>
            </a:pPr>
            <a:r>
              <a:rPr lang="en-US" sz="2000" dirty="0"/>
              <a:t>Mentors can be assigned, as needed</a:t>
            </a:r>
          </a:p>
          <a:p>
            <a:pPr>
              <a:buFont typeface="Arial" panose="020B0604020202020204" pitchFamily="34" charset="0"/>
              <a:buChar char="•"/>
            </a:pPr>
            <a:r>
              <a:rPr lang="en-US" sz="2000" dirty="0"/>
              <a:t>$60 application fee and $40 annual membership fee thereafter</a:t>
            </a:r>
          </a:p>
          <a:p>
            <a:pPr>
              <a:buFont typeface="Arial" panose="020B0604020202020204" pitchFamily="34" charset="0"/>
              <a:buChar char="•"/>
            </a:pPr>
            <a:r>
              <a:rPr lang="en-US" sz="2000" dirty="0"/>
              <a:t>Scholarships are available for people living in poverty, people with disabilities, and volunteers</a:t>
            </a:r>
          </a:p>
        </p:txBody>
      </p:sp>
    </p:spTree>
    <p:extLst>
      <p:ext uri="{BB962C8B-B14F-4D97-AF65-F5344CB8AC3E}">
        <p14:creationId xmlns:p14="http://schemas.microsoft.com/office/powerpoint/2010/main" val="2324574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a:t>
            </a:r>
          </a:p>
        </p:txBody>
      </p:sp>
      <p:sp>
        <p:nvSpPr>
          <p:cNvPr id="3" name="Content Placeholder 2"/>
          <p:cNvSpPr>
            <a:spLocks noGrp="1"/>
          </p:cNvSpPr>
          <p:nvPr>
            <p:ph idx="1"/>
          </p:nvPr>
        </p:nvSpPr>
        <p:spPr>
          <a:xfrm>
            <a:off x="1028700" y="1905000"/>
            <a:ext cx="7520940" cy="4267200"/>
          </a:xfrm>
        </p:spPr>
        <p:txBody>
          <a:bodyPr>
            <a:normAutofit/>
          </a:bodyPr>
          <a:lstStyle/>
          <a:p>
            <a:pPr marL="0" indent="0">
              <a:buNone/>
            </a:pPr>
            <a:endParaRPr lang="en-US" sz="2400" dirty="0"/>
          </a:p>
          <a:p>
            <a:pPr>
              <a:buFont typeface="Arial" panose="020B0604020202020204" pitchFamily="34" charset="0"/>
              <a:buChar char="•"/>
            </a:pPr>
            <a:r>
              <a:rPr lang="en-US" sz="2400" dirty="0"/>
              <a:t>Tell us about local services and resources</a:t>
            </a:r>
          </a:p>
          <a:p>
            <a:pPr>
              <a:buFont typeface="Arial" panose="020B0604020202020204" pitchFamily="34" charset="0"/>
              <a:buChar char="•"/>
            </a:pPr>
            <a:r>
              <a:rPr lang="en-US" sz="2400" dirty="0"/>
              <a:t>“Like” us on Facebook:  www.facebook.com/NeighborNetworkNevada</a:t>
            </a:r>
          </a:p>
          <a:p>
            <a:pPr>
              <a:buFont typeface="Arial" panose="020B0604020202020204" pitchFamily="34" charset="0"/>
              <a:buChar char="•"/>
            </a:pPr>
            <a:r>
              <a:rPr lang="en-US" sz="2400" dirty="0"/>
              <a:t>Follow us on Twitter:  #NeighborNV</a:t>
            </a:r>
          </a:p>
          <a:p>
            <a:pPr>
              <a:buFont typeface="Arial" panose="020B0604020202020204" pitchFamily="34" charset="0"/>
              <a:buChar char="•"/>
            </a:pPr>
            <a:r>
              <a:rPr lang="en-US" sz="2400" dirty="0"/>
              <a:t>Check-out our website:  www.NeighborNV.org</a:t>
            </a:r>
          </a:p>
          <a:p>
            <a:pPr>
              <a:buFont typeface="Arial" panose="020B0604020202020204" pitchFamily="34" charset="0"/>
              <a:buChar char="•"/>
            </a:pPr>
            <a:r>
              <a:rPr lang="en-US" sz="2400" dirty="0"/>
              <a:t>Located at NNCIL:  999 Pyramid Way, Sparks</a:t>
            </a:r>
          </a:p>
          <a:p>
            <a:pPr>
              <a:buFont typeface="Arial" panose="020B0604020202020204" pitchFamily="34" charset="0"/>
              <a:buChar char="•"/>
            </a:pPr>
            <a:r>
              <a:rPr lang="en-US" sz="2400" dirty="0"/>
              <a:t>Call:  (775) 453-4774</a:t>
            </a:r>
          </a:p>
          <a:p>
            <a:pPr>
              <a:buFont typeface="Arial" panose="020B0604020202020204" pitchFamily="34" charset="0"/>
              <a:buChar char="•"/>
            </a:pPr>
            <a:r>
              <a:rPr lang="en-US" sz="2400" dirty="0"/>
              <a:t>E-mail:  people@neighbornv.org</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92491380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TM04033937[[fn=Vapor Trail]]</Template>
  <TotalTime>1786</TotalTime>
  <Words>590</Words>
  <Application>Microsoft Office PowerPoint</Application>
  <PresentationFormat>On-screen Show (4:3)</PresentationFormat>
  <Paragraphs>64</Paragraphs>
  <Slides>10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Eras Bold ITC</vt:lpstr>
      <vt:lpstr>Vapor Trail</vt:lpstr>
      <vt:lpstr>neighbor network of northern nevada (n⁴)</vt:lpstr>
      <vt:lpstr>Innovation in northern Nevada</vt:lpstr>
      <vt:lpstr>“village” defined</vt:lpstr>
      <vt:lpstr>Time banking</vt:lpstr>
      <vt:lpstr>PowerPoint Presentation</vt:lpstr>
      <vt:lpstr>Asset-based community development (abcd)</vt:lpstr>
      <vt:lpstr>N⁴ programs</vt:lpstr>
      <vt:lpstr>Anyone can join!</vt:lpstr>
      <vt:lpstr>Connect</vt:lpstr>
      <vt:lpstr>Questions &amp; Feedback</vt:lpstr>
    </vt:vector>
  </TitlesOfParts>
  <Company>State of Nevada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values</dc:title>
  <dc:creator>Eric Dewitt-Smith</dc:creator>
  <cp:lastModifiedBy>Neighbor Network of Northern Nevada</cp:lastModifiedBy>
  <cp:revision>41</cp:revision>
  <cp:lastPrinted>2015-11-14T02:42:00Z</cp:lastPrinted>
  <dcterms:created xsi:type="dcterms:W3CDTF">2015-11-13T00:18:08Z</dcterms:created>
  <dcterms:modified xsi:type="dcterms:W3CDTF">2017-11-01T19:02:51Z</dcterms:modified>
</cp:coreProperties>
</file>